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3b3d908371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3b3d9083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3b3d908371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3b3d90837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10.png"/><Relationship Id="rId7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10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acortar.link/KVabog" TargetMode="External"/><Relationship Id="rId4" Type="http://schemas.openxmlformats.org/officeDocument/2006/relationships/hyperlink" Target="mailto:gquinche@unal.edu.co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ML en el reconocimiento de prodiplosis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¿Qué es y una aplicación de una red convolucional?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/>
              <a:t>Una red, como un estudiante se le debe dar una  adecuada cantidad de información. Más que todo ponerlo a prueba  en cosas que NO HA VISTO, </a:t>
            </a:r>
            <a:r>
              <a:rPr lang="es" sz="3500"/>
              <a:t>así</a:t>
            </a:r>
            <a:r>
              <a:rPr lang="es" sz="3500"/>
              <a:t> diferenciamos quien entiende de quien memoriza.</a:t>
            </a:r>
            <a:endParaRPr sz="3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Operadores de convolución, o FILTROS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225" y="1797650"/>
            <a:ext cx="7598175" cy="2937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Primer argumento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22" y="340600"/>
            <a:ext cx="2762928" cy="27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4">
            <a:alphaModFix/>
          </a:blip>
          <a:srcRect b="-2030" l="-2320" r="2320" t="2030"/>
          <a:stretch/>
        </p:blipFill>
        <p:spPr>
          <a:xfrm>
            <a:off x="3116821" y="557133"/>
            <a:ext cx="3047825" cy="249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7900" y="532713"/>
            <a:ext cx="2427350" cy="2325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3" name="Google Shape;83;p15"/>
          <p:cNvCxnSpPr/>
          <p:nvPr/>
        </p:nvCxnSpPr>
        <p:spPr>
          <a:xfrm flipH="1" rot="10800000">
            <a:off x="2647525" y="1553600"/>
            <a:ext cx="616500" cy="22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5"/>
          <p:cNvCxnSpPr/>
          <p:nvPr/>
        </p:nvCxnSpPr>
        <p:spPr>
          <a:xfrm flipH="1" rot="10800000">
            <a:off x="5911400" y="1684300"/>
            <a:ext cx="616500" cy="22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5" name="Google Shape;8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19275" y="3355600"/>
            <a:ext cx="2644602" cy="1787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Google Shape;86;p15"/>
          <p:cNvCxnSpPr/>
          <p:nvPr/>
        </p:nvCxnSpPr>
        <p:spPr>
          <a:xfrm>
            <a:off x="7551525" y="2858675"/>
            <a:ext cx="8100" cy="455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7" name="Google Shape;87;p15"/>
          <p:cNvPicPr preferRelativeResize="0"/>
          <p:nvPr/>
        </p:nvPicPr>
        <p:blipFill rotWithShape="1">
          <a:blip r:embed="rId7">
            <a:alphaModFix/>
          </a:blip>
          <a:srcRect b="0" l="0" r="0" t="35897"/>
          <a:stretch/>
        </p:blipFill>
        <p:spPr>
          <a:xfrm>
            <a:off x="180050" y="3355604"/>
            <a:ext cx="5924550" cy="1617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5"/>
          <p:cNvCxnSpPr/>
          <p:nvPr/>
        </p:nvCxnSpPr>
        <p:spPr>
          <a:xfrm flipH="1">
            <a:off x="6104588" y="3997650"/>
            <a:ext cx="464400" cy="18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Primer argumento</a:t>
            </a:r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22" y="340600"/>
            <a:ext cx="2762928" cy="27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 rotWithShape="1">
          <a:blip r:embed="rId4">
            <a:alphaModFix/>
          </a:blip>
          <a:srcRect b="-2030" l="-2320" r="2320" t="2030"/>
          <a:stretch/>
        </p:blipFill>
        <p:spPr>
          <a:xfrm>
            <a:off x="3116821" y="557133"/>
            <a:ext cx="3047825" cy="249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7900" y="532713"/>
            <a:ext cx="2427350" cy="2325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6"/>
          <p:cNvCxnSpPr/>
          <p:nvPr/>
        </p:nvCxnSpPr>
        <p:spPr>
          <a:xfrm flipH="1" rot="10800000">
            <a:off x="2647525" y="1553600"/>
            <a:ext cx="616500" cy="22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6"/>
          <p:cNvCxnSpPr/>
          <p:nvPr/>
        </p:nvCxnSpPr>
        <p:spPr>
          <a:xfrm flipH="1" rot="10800000">
            <a:off x="5911400" y="1684300"/>
            <a:ext cx="616500" cy="22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9" name="Google Shape;9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19275" y="3355600"/>
            <a:ext cx="2644602" cy="1787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6"/>
          <p:cNvCxnSpPr/>
          <p:nvPr/>
        </p:nvCxnSpPr>
        <p:spPr>
          <a:xfrm>
            <a:off x="7551525" y="2858675"/>
            <a:ext cx="8100" cy="455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1" name="Google Shape;101;p16"/>
          <p:cNvPicPr preferRelativeResize="0"/>
          <p:nvPr/>
        </p:nvPicPr>
        <p:blipFill rotWithShape="1">
          <a:blip r:embed="rId7">
            <a:alphaModFix/>
          </a:blip>
          <a:srcRect b="0" l="0" r="0" t="35897"/>
          <a:stretch/>
        </p:blipFill>
        <p:spPr>
          <a:xfrm>
            <a:off x="180050" y="3355604"/>
            <a:ext cx="5924550" cy="1617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16"/>
          <p:cNvCxnSpPr/>
          <p:nvPr/>
        </p:nvCxnSpPr>
        <p:spPr>
          <a:xfrm flipH="1">
            <a:off x="6104588" y="3997650"/>
            <a:ext cx="464400" cy="18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" name="Google Shape;103;p16"/>
          <p:cNvSpPr txBox="1"/>
          <p:nvPr/>
        </p:nvSpPr>
        <p:spPr>
          <a:xfrm>
            <a:off x="2174700" y="2425363"/>
            <a:ext cx="6519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4500">
                <a:latin typeface="Roboto"/>
                <a:ea typeface="Roboto"/>
                <a:cs typeface="Roboto"/>
                <a:sym typeface="Roboto"/>
              </a:rPr>
              <a:t>POOLING LAYER</a:t>
            </a:r>
            <a:endParaRPr b="1" i="1" sz="5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226075" y="357800"/>
            <a:ext cx="30264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Arquitectura general </a:t>
            </a:r>
            <a:endParaRPr/>
          </a:p>
        </p:txBody>
      </p:sp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Seguimos una arquitectura sencilla lamada Alex Net donde como en la imagen se aplican convoluciones y pooling.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SIn embargo repetimos este proceso por </a:t>
            </a:r>
            <a:r>
              <a:rPr lang="es"/>
              <a:t>ejemplo N </a:t>
            </a:r>
            <a:r>
              <a:rPr lang="es"/>
              <a:t> veces.</a:t>
            </a:r>
            <a:endParaRPr/>
          </a:p>
        </p:txBody>
      </p:sp>
      <p:pic>
        <p:nvPicPr>
          <p:cNvPr id="110" name="Google Shape;110;p17"/>
          <p:cNvPicPr preferRelativeResize="0"/>
          <p:nvPr/>
        </p:nvPicPr>
        <p:blipFill rotWithShape="1">
          <a:blip r:embed="rId3">
            <a:alphaModFix/>
          </a:blip>
          <a:srcRect b="0" l="0" r="14456" t="0"/>
          <a:stretch/>
        </p:blipFill>
        <p:spPr>
          <a:xfrm>
            <a:off x="3404875" y="152400"/>
            <a:ext cx="290885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 rotWithShape="1">
          <a:blip r:embed="rId3">
            <a:alphaModFix/>
          </a:blip>
          <a:srcRect b="0" l="33751" r="14459" t="0"/>
          <a:stretch/>
        </p:blipFill>
        <p:spPr>
          <a:xfrm>
            <a:off x="6313725" y="232200"/>
            <a:ext cx="1761075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 rotWithShape="1">
          <a:blip r:embed="rId3">
            <a:alphaModFix/>
          </a:blip>
          <a:srcRect b="0" l="81062" r="1721" t="0"/>
          <a:stretch/>
        </p:blipFill>
        <p:spPr>
          <a:xfrm>
            <a:off x="8328800" y="287825"/>
            <a:ext cx="585400" cy="13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/>
        </p:nvSpPr>
        <p:spPr>
          <a:xfrm>
            <a:off x="7712000" y="152400"/>
            <a:ext cx="6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>
                <a:latin typeface="Roboto"/>
                <a:ea typeface="Roboto"/>
                <a:cs typeface="Roboto"/>
                <a:sym typeface="Roboto"/>
              </a:rPr>
              <a:t>N</a:t>
            </a:r>
            <a:endParaRPr b="1" i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" name="Google Shape;114;p17"/>
          <p:cNvPicPr preferRelativeResize="0"/>
          <p:nvPr/>
        </p:nvPicPr>
        <p:blipFill rotWithShape="1">
          <a:blip r:embed="rId4">
            <a:alphaModFix/>
          </a:blip>
          <a:srcRect b="21803" l="6263" r="70417" t="48475"/>
          <a:stretch/>
        </p:blipFill>
        <p:spPr>
          <a:xfrm>
            <a:off x="3489525" y="1978200"/>
            <a:ext cx="1330474" cy="953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" name="Google Shape;115;p17"/>
          <p:cNvCxnSpPr/>
          <p:nvPr/>
        </p:nvCxnSpPr>
        <p:spPr>
          <a:xfrm>
            <a:off x="4820000" y="2448900"/>
            <a:ext cx="2661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6" name="Google Shape;116;p17"/>
          <p:cNvSpPr txBox="1"/>
          <p:nvPr/>
        </p:nvSpPr>
        <p:spPr>
          <a:xfrm>
            <a:off x="5406575" y="2208600"/>
            <a:ext cx="907200" cy="4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Times New Roman"/>
                <a:ea typeface="Times New Roman"/>
                <a:cs typeface="Times New Roman"/>
                <a:sym typeface="Times New Roman"/>
              </a:rPr>
              <a:t>RED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7" name="Google Shape;117;p17"/>
          <p:cNvCxnSpPr/>
          <p:nvPr/>
        </p:nvCxnSpPr>
        <p:spPr>
          <a:xfrm>
            <a:off x="6647550" y="2448900"/>
            <a:ext cx="2661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" name="Google Shape;118;p17"/>
          <p:cNvSpPr txBox="1"/>
          <p:nvPr/>
        </p:nvSpPr>
        <p:spPr>
          <a:xfrm>
            <a:off x="7087800" y="2147100"/>
            <a:ext cx="106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80%</a:t>
            </a:r>
            <a:br>
              <a:rPr lang="es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confianza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226075" y="357800"/>
            <a:ext cx="30264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Arquitectura general 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Seguimos una arquitectura sencilla lamada Alex Net donde como en la imagen se aplican convoluciones y pooling.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SIn embargo repetimos este proceso por ejemplo N  veces.</a:t>
            </a:r>
            <a:endParaRPr/>
          </a:p>
        </p:txBody>
      </p:sp>
      <p:pic>
        <p:nvPicPr>
          <p:cNvPr id="125" name="Google Shape;125;p18"/>
          <p:cNvPicPr preferRelativeResize="0"/>
          <p:nvPr/>
        </p:nvPicPr>
        <p:blipFill rotWithShape="1">
          <a:blip r:embed="rId3">
            <a:alphaModFix/>
          </a:blip>
          <a:srcRect b="0" l="0" r="14456" t="0"/>
          <a:stretch/>
        </p:blipFill>
        <p:spPr>
          <a:xfrm>
            <a:off x="3404875" y="152400"/>
            <a:ext cx="290885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 rotWithShape="1">
          <a:blip r:embed="rId3">
            <a:alphaModFix/>
          </a:blip>
          <a:srcRect b="0" l="33751" r="14459" t="0"/>
          <a:stretch/>
        </p:blipFill>
        <p:spPr>
          <a:xfrm>
            <a:off x="6313725" y="232200"/>
            <a:ext cx="1761075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 rotWithShape="1">
          <a:blip r:embed="rId3">
            <a:alphaModFix/>
          </a:blip>
          <a:srcRect b="0" l="81062" r="1721" t="0"/>
          <a:stretch/>
        </p:blipFill>
        <p:spPr>
          <a:xfrm>
            <a:off x="8328800" y="287825"/>
            <a:ext cx="585400" cy="13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/>
          <p:nvPr/>
        </p:nvSpPr>
        <p:spPr>
          <a:xfrm>
            <a:off x="7712000" y="152400"/>
            <a:ext cx="6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>
                <a:latin typeface="Roboto"/>
                <a:ea typeface="Roboto"/>
                <a:cs typeface="Roboto"/>
                <a:sym typeface="Roboto"/>
              </a:rPr>
              <a:t>N</a:t>
            </a:r>
            <a:endParaRPr b="1" i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 rotWithShape="1">
          <a:blip r:embed="rId4">
            <a:alphaModFix/>
          </a:blip>
          <a:srcRect b="21803" l="6263" r="70417" t="48475"/>
          <a:stretch/>
        </p:blipFill>
        <p:spPr>
          <a:xfrm>
            <a:off x="3489525" y="1978200"/>
            <a:ext cx="1330474" cy="953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" name="Google Shape;130;p18"/>
          <p:cNvCxnSpPr/>
          <p:nvPr/>
        </p:nvCxnSpPr>
        <p:spPr>
          <a:xfrm>
            <a:off x="4820000" y="2448900"/>
            <a:ext cx="2661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Google Shape;131;p18"/>
          <p:cNvSpPr txBox="1"/>
          <p:nvPr/>
        </p:nvSpPr>
        <p:spPr>
          <a:xfrm>
            <a:off x="5406575" y="2208600"/>
            <a:ext cx="907200" cy="4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Times New Roman"/>
                <a:ea typeface="Times New Roman"/>
                <a:cs typeface="Times New Roman"/>
                <a:sym typeface="Times New Roman"/>
              </a:rPr>
              <a:t>RED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2" name="Google Shape;132;p18"/>
          <p:cNvCxnSpPr/>
          <p:nvPr/>
        </p:nvCxnSpPr>
        <p:spPr>
          <a:xfrm>
            <a:off x="6647550" y="2448900"/>
            <a:ext cx="2661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" name="Google Shape;133;p18"/>
          <p:cNvSpPr txBox="1"/>
          <p:nvPr/>
        </p:nvSpPr>
        <p:spPr>
          <a:xfrm>
            <a:off x="7087800" y="2147100"/>
            <a:ext cx="106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80%</a:t>
            </a:r>
            <a:br>
              <a:rPr lang="es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confianza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4015625" y="2999625"/>
            <a:ext cx="419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A FUTURO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18"/>
          <p:cNvPicPr preferRelativeResize="0"/>
          <p:nvPr/>
        </p:nvPicPr>
        <p:blipFill rotWithShape="1">
          <a:blip r:embed="rId4">
            <a:alphaModFix/>
          </a:blip>
          <a:srcRect b="21803" l="6263" r="70417" t="48475"/>
          <a:stretch/>
        </p:blipFill>
        <p:spPr>
          <a:xfrm>
            <a:off x="3617725" y="3414375"/>
            <a:ext cx="1330474" cy="953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6" name="Google Shape;136;p18"/>
          <p:cNvCxnSpPr/>
          <p:nvPr/>
        </p:nvCxnSpPr>
        <p:spPr>
          <a:xfrm>
            <a:off x="4948200" y="3885075"/>
            <a:ext cx="2661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18"/>
          <p:cNvSpPr txBox="1"/>
          <p:nvPr/>
        </p:nvSpPr>
        <p:spPr>
          <a:xfrm>
            <a:off x="5534775" y="3644775"/>
            <a:ext cx="907200" cy="4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Times New Roman"/>
                <a:ea typeface="Times New Roman"/>
                <a:cs typeface="Times New Roman"/>
                <a:sym typeface="Times New Roman"/>
              </a:rPr>
              <a:t>RED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8" name="Google Shape;138;p18"/>
          <p:cNvCxnSpPr/>
          <p:nvPr/>
        </p:nvCxnSpPr>
        <p:spPr>
          <a:xfrm>
            <a:off x="6775750" y="3885075"/>
            <a:ext cx="2661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" name="Google Shape;139;p18"/>
          <p:cNvSpPr txBox="1"/>
          <p:nvPr/>
        </p:nvSpPr>
        <p:spPr>
          <a:xfrm>
            <a:off x="7216000" y="3583275"/>
            <a:ext cx="14685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80%</a:t>
            </a:r>
            <a:br>
              <a:rPr lang="es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confianza…</a:t>
            </a:r>
            <a:br>
              <a:rPr lang="es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patas 70%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antenas 90%...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alas 50%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40" name="Google Shape;140;p18"/>
          <p:cNvCxnSpPr/>
          <p:nvPr/>
        </p:nvCxnSpPr>
        <p:spPr>
          <a:xfrm>
            <a:off x="6797525" y="4064000"/>
            <a:ext cx="193500" cy="9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1" name="Google Shape;141;p18"/>
          <p:cNvCxnSpPr/>
          <p:nvPr/>
        </p:nvCxnSpPr>
        <p:spPr>
          <a:xfrm>
            <a:off x="6775750" y="4270875"/>
            <a:ext cx="193500" cy="9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18"/>
          <p:cNvCxnSpPr/>
          <p:nvPr/>
        </p:nvCxnSpPr>
        <p:spPr>
          <a:xfrm>
            <a:off x="6775750" y="4477750"/>
            <a:ext cx="193500" cy="9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Código</a:t>
            </a:r>
            <a:r>
              <a:rPr lang="es"/>
              <a:t> abierto </a:t>
            </a:r>
            <a:endParaRPr/>
          </a:p>
        </p:txBody>
      </p:sp>
      <p:sp>
        <p:nvSpPr>
          <p:cNvPr id="148" name="Google Shape;148;p1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 a disposición de todos </a:t>
            </a:r>
            <a:endParaRPr/>
          </a:p>
        </p:txBody>
      </p:sp>
      <p:pic>
        <p:nvPicPr>
          <p:cNvPr descr="Imagen en blanco y negro de una escalera para subir desde el mar a un muelle flotante" id="149" name="Google Shape;149;p19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 rotWithShape="1">
          <a:blip r:embed="rId4">
            <a:alphaModFix/>
          </a:blip>
          <a:srcRect b="5383" l="0" r="53967" t="8208"/>
          <a:stretch/>
        </p:blipFill>
        <p:spPr>
          <a:xfrm>
            <a:off x="4635350" y="205600"/>
            <a:ext cx="4209151" cy="4441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6620" y="3412470"/>
            <a:ext cx="1235100" cy="12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76075" y="3320400"/>
            <a:ext cx="3209925" cy="141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326250" y="2574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~5%</a:t>
            </a:r>
            <a:endParaRPr/>
          </a:p>
        </p:txBody>
      </p:sp>
      <p:sp>
        <p:nvSpPr>
          <p:cNvPr id="158" name="Google Shape;158;p20"/>
          <p:cNvSpPr txBox="1"/>
          <p:nvPr>
            <p:ph idx="1" type="body"/>
          </p:nvPr>
        </p:nvSpPr>
        <p:spPr>
          <a:xfrm>
            <a:off x="475500" y="2571750"/>
            <a:ext cx="8222100" cy="2623500"/>
          </a:xfrm>
          <a:prstGeom prst="rect">
            <a:avLst/>
          </a:prstGeom>
          <a:solidFill>
            <a:schemeClr val="accent4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 fotos de prodiplosis </a:t>
            </a:r>
            <a:r>
              <a:rPr lang="es"/>
              <a:t>y otros</a:t>
            </a:r>
            <a:r>
              <a:rPr lang="es"/>
              <a:t> insectos que no nos interesa medir, estamos buscando ayuda.</a:t>
            </a:r>
            <a:br>
              <a:rPr lang="es"/>
            </a:br>
            <a:r>
              <a:rPr lang="es"/>
              <a:t> </a:t>
            </a:r>
            <a:r>
              <a:rPr lang="es" sz="2400" u="sng">
                <a:solidFill>
                  <a:schemeClr val="hlink"/>
                </a:solidFill>
                <a:hlinkClick r:id="rId3"/>
              </a:rPr>
              <a:t>https://acortar.link/KVabog</a:t>
            </a:r>
            <a:r>
              <a:rPr lang="es" sz="2800"/>
              <a:t> </a:t>
            </a:r>
            <a:r>
              <a:rPr lang="es"/>
              <a:t>para usar el código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en </a:t>
            </a:r>
            <a:r>
              <a:rPr lang="es" u="sng">
                <a:solidFill>
                  <a:schemeClr val="hlink"/>
                </a:solidFill>
                <a:hlinkClick r:id="rId4"/>
              </a:rPr>
              <a:t>gquinche@unal.edu.co</a:t>
            </a:r>
            <a:r>
              <a:rPr lang="es"/>
              <a:t> para compartirnos fotos del espécimen, ojala en TRAMPAS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2"/>
                </a:solidFill>
              </a:rPr>
              <a:t>All you need is lots and lots of data and lots of information about </a:t>
            </a:r>
            <a:r>
              <a:rPr i="1" lang="es">
                <a:solidFill>
                  <a:schemeClr val="lt2"/>
                </a:solidFill>
              </a:rPr>
              <a:t>what the right answer is</a:t>
            </a:r>
            <a:r>
              <a:rPr lang="es">
                <a:solidFill>
                  <a:schemeClr val="lt2"/>
                </a:solidFill>
              </a:rPr>
              <a:t>, and you'll be able to train a big neural net to do what you want.</a:t>
            </a:r>
            <a:endParaRPr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64" name="Google Shape;164;p21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5" name="Google Shape;165;p21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</a:t>
            </a:r>
            <a:r>
              <a:rPr lang="es"/>
              <a:t>Geoffrey Hinton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